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9" r:id="rId1"/>
  </p:sldMasterIdLst>
  <p:handoutMasterIdLst>
    <p:handoutMasterId r:id="rId21"/>
  </p:handoutMasterIdLst>
  <p:sldIdLst>
    <p:sldId id="256" r:id="rId2"/>
    <p:sldId id="277" r:id="rId3"/>
    <p:sldId id="279" r:id="rId4"/>
    <p:sldId id="273" r:id="rId5"/>
    <p:sldId id="259" r:id="rId6"/>
    <p:sldId id="281" r:id="rId7"/>
    <p:sldId id="278" r:id="rId8"/>
    <p:sldId id="297" r:id="rId9"/>
    <p:sldId id="289" r:id="rId10"/>
    <p:sldId id="263" r:id="rId11"/>
    <p:sldId id="294" r:id="rId12"/>
    <p:sldId id="291" r:id="rId13"/>
    <p:sldId id="264" r:id="rId14"/>
    <p:sldId id="265" r:id="rId15"/>
    <p:sldId id="293" r:id="rId16"/>
    <p:sldId id="282" r:id="rId17"/>
    <p:sldId id="267" r:id="rId18"/>
    <p:sldId id="266" r:id="rId19"/>
    <p:sldId id="275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hair Sadrud-Din" initials="KS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96" d="100"/>
          <a:sy n="96" d="100"/>
        </p:scale>
        <p:origin x="-156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98781-4EA3-4186-A9BA-4D45F87228E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C83F48-BF3C-44F0-8BB6-A1702798F1B8}">
      <dgm:prSet phldrT="[Text]"/>
      <dgm:spPr/>
      <dgm:t>
        <a:bodyPr/>
        <a:lstStyle/>
        <a:p>
          <a:r>
            <a:rPr lang="en-US" dirty="0" smtClean="0"/>
            <a:t>11% are thriving in all 5 area of well being </a:t>
          </a:r>
          <a:endParaRPr lang="en-US" dirty="0"/>
        </a:p>
      </dgm:t>
    </dgm:pt>
    <dgm:pt modelId="{D56D6203-38CA-401F-8B98-CF78E09C0563}" type="parTrans" cxnId="{7F59C8D1-D9D9-4139-A8B9-E0E41EC7CD07}">
      <dgm:prSet/>
      <dgm:spPr/>
      <dgm:t>
        <a:bodyPr/>
        <a:lstStyle/>
        <a:p>
          <a:endParaRPr lang="en-US"/>
        </a:p>
      </dgm:t>
    </dgm:pt>
    <dgm:pt modelId="{73FBFF86-F410-444B-985A-DA35661C93D9}" type="sibTrans" cxnId="{7F59C8D1-D9D9-4139-A8B9-E0E41EC7CD07}">
      <dgm:prSet/>
      <dgm:spPr/>
      <dgm:t>
        <a:bodyPr/>
        <a:lstStyle/>
        <a:p>
          <a:endParaRPr lang="en-US"/>
        </a:p>
      </dgm:t>
    </dgm:pt>
    <dgm:pt modelId="{868EBA21-2F70-4FCB-9F87-098873B56D65}">
      <dgm:prSet phldrT="[Text]"/>
      <dgm:spPr/>
      <dgm:t>
        <a:bodyPr/>
        <a:lstStyle/>
        <a:p>
          <a:r>
            <a:rPr lang="en-US" dirty="0" smtClean="0"/>
            <a:t>39% engaged at work</a:t>
          </a:r>
          <a:endParaRPr lang="en-US" dirty="0"/>
        </a:p>
      </dgm:t>
    </dgm:pt>
    <dgm:pt modelId="{018CD706-6728-49D6-8B54-2E99038A458B}" type="parTrans" cxnId="{E7DCABE6-0B1D-4742-8D45-7B2BF5C962B7}">
      <dgm:prSet/>
      <dgm:spPr/>
      <dgm:t>
        <a:bodyPr/>
        <a:lstStyle/>
        <a:p>
          <a:endParaRPr lang="en-US"/>
        </a:p>
      </dgm:t>
    </dgm:pt>
    <dgm:pt modelId="{08324FCB-242F-4DB2-81EF-9417277ED461}" type="sibTrans" cxnId="{E7DCABE6-0B1D-4742-8D45-7B2BF5C962B7}">
      <dgm:prSet/>
      <dgm:spPr/>
      <dgm:t>
        <a:bodyPr/>
        <a:lstStyle/>
        <a:p>
          <a:endParaRPr lang="en-US"/>
        </a:p>
      </dgm:t>
    </dgm:pt>
    <dgm:pt modelId="{31B14632-7621-4CFA-89E5-F641F4F6B57F}">
      <dgm:prSet phldrT="[Text]"/>
      <dgm:spPr/>
      <dgm:t>
        <a:bodyPr/>
        <a:lstStyle/>
        <a:p>
          <a:r>
            <a:rPr lang="en-US" dirty="0" smtClean="0"/>
            <a:t>Supportive and motivating relationships with professors/mentor crucial </a:t>
          </a:r>
          <a:endParaRPr lang="en-US" dirty="0"/>
        </a:p>
      </dgm:t>
    </dgm:pt>
    <dgm:pt modelId="{E8077824-B5F6-40FB-9739-4554FEB12E97}" type="parTrans" cxnId="{9CE64382-A22C-4973-A64E-68F2FE5B4F9B}">
      <dgm:prSet/>
      <dgm:spPr/>
      <dgm:t>
        <a:bodyPr/>
        <a:lstStyle/>
        <a:p>
          <a:endParaRPr lang="en-US"/>
        </a:p>
      </dgm:t>
    </dgm:pt>
    <dgm:pt modelId="{BB7FF0C0-EB1C-4468-BB22-6E5F2A1BF9FC}" type="sibTrans" cxnId="{9CE64382-A22C-4973-A64E-68F2FE5B4F9B}">
      <dgm:prSet/>
      <dgm:spPr/>
      <dgm:t>
        <a:bodyPr/>
        <a:lstStyle/>
        <a:p>
          <a:endParaRPr lang="en-US"/>
        </a:p>
      </dgm:t>
    </dgm:pt>
    <dgm:pt modelId="{BCB65DDC-5E5B-4B23-919C-DF192291CFFF}">
      <dgm:prSet phldrT="[Text]"/>
      <dgm:spPr/>
      <dgm:t>
        <a:bodyPr/>
        <a:lstStyle/>
        <a:p>
          <a:r>
            <a:rPr lang="en-US" dirty="0" smtClean="0"/>
            <a:t>Congruent relationship with loan debt and agreement of investment worth</a:t>
          </a:r>
          <a:endParaRPr lang="en-US" dirty="0"/>
        </a:p>
      </dgm:t>
    </dgm:pt>
    <dgm:pt modelId="{66A4BD35-A03B-44C2-A929-2E0989249253}" type="parTrans" cxnId="{6E1BAEA8-673C-4659-B72B-752EE5941743}">
      <dgm:prSet/>
      <dgm:spPr/>
      <dgm:t>
        <a:bodyPr/>
        <a:lstStyle/>
        <a:p>
          <a:endParaRPr lang="en-US"/>
        </a:p>
      </dgm:t>
    </dgm:pt>
    <dgm:pt modelId="{46170C1F-2814-481C-AEB8-80CB1DDD6519}" type="sibTrans" cxnId="{6E1BAEA8-673C-4659-B72B-752EE5941743}">
      <dgm:prSet/>
      <dgm:spPr/>
      <dgm:t>
        <a:bodyPr/>
        <a:lstStyle/>
        <a:p>
          <a:endParaRPr lang="en-US"/>
        </a:p>
      </dgm:t>
    </dgm:pt>
    <dgm:pt modelId="{8143A48E-5DFA-4BE3-9326-14C2B3B7EF30}">
      <dgm:prSet phldrT="[Text]"/>
      <dgm:spPr/>
      <dgm:t>
        <a:bodyPr/>
        <a:lstStyle/>
        <a:p>
          <a:r>
            <a:rPr lang="en-US" dirty="0" smtClean="0"/>
            <a:t>Need to increase exposure undergrads have with experiences that enrich learning</a:t>
          </a:r>
          <a:endParaRPr lang="en-US" dirty="0"/>
        </a:p>
      </dgm:t>
    </dgm:pt>
    <dgm:pt modelId="{8E87E29F-A7BE-4BEC-BAF5-9C5571C700C2}" type="parTrans" cxnId="{78D2D46E-ED14-493A-A931-646AF90EBDC4}">
      <dgm:prSet/>
      <dgm:spPr/>
      <dgm:t>
        <a:bodyPr/>
        <a:lstStyle/>
        <a:p>
          <a:endParaRPr lang="en-US"/>
        </a:p>
      </dgm:t>
    </dgm:pt>
    <dgm:pt modelId="{C4636ED9-0B56-49F7-A455-BCC97878569A}" type="sibTrans" cxnId="{78D2D46E-ED14-493A-A931-646AF90EBDC4}">
      <dgm:prSet/>
      <dgm:spPr/>
      <dgm:t>
        <a:bodyPr/>
        <a:lstStyle/>
        <a:p>
          <a:endParaRPr lang="en-US"/>
        </a:p>
      </dgm:t>
    </dgm:pt>
    <dgm:pt modelId="{F601C5E1-C192-4105-A8AC-FAB1CD48E68C}">
      <dgm:prSet phldrT="[Text]"/>
      <dgm:spPr/>
      <dgm:t>
        <a:bodyPr/>
        <a:lstStyle/>
        <a:p>
          <a:r>
            <a:rPr lang="en-US" dirty="0" smtClean="0"/>
            <a:t>50% of grads strongly agree worth the cost </a:t>
          </a:r>
          <a:endParaRPr lang="en-US" dirty="0"/>
        </a:p>
      </dgm:t>
    </dgm:pt>
    <dgm:pt modelId="{E8E99E22-D204-4394-9463-C3F9BC66F40A}" type="parTrans" cxnId="{6C7461AF-F415-4368-A301-757B69311AEA}">
      <dgm:prSet/>
      <dgm:spPr/>
      <dgm:t>
        <a:bodyPr/>
        <a:lstStyle/>
        <a:p>
          <a:endParaRPr lang="en-US"/>
        </a:p>
      </dgm:t>
    </dgm:pt>
    <dgm:pt modelId="{A7760594-FF1E-4CD7-8D82-CE72AF76E49C}" type="sibTrans" cxnId="{6C7461AF-F415-4368-A301-757B69311AEA}">
      <dgm:prSet/>
      <dgm:spPr/>
      <dgm:t>
        <a:bodyPr/>
        <a:lstStyle/>
        <a:p>
          <a:endParaRPr lang="en-US"/>
        </a:p>
      </dgm:t>
    </dgm:pt>
    <dgm:pt modelId="{D120E31D-39BF-4413-9EDC-06F9073A6A91}" type="pres">
      <dgm:prSet presAssocID="{44398781-4EA3-4186-A9BA-4D45F87228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371891-FBE1-4FC1-9C82-F22BE5C34D4B}" type="pres">
      <dgm:prSet presAssocID="{5DC83F48-BF3C-44F0-8BB6-A1702798F1B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489B8-F62B-4D84-9752-3092C043324F}" type="pres">
      <dgm:prSet presAssocID="{73FBFF86-F410-444B-985A-DA35661C93D9}" presName="sibTrans" presStyleCnt="0"/>
      <dgm:spPr/>
    </dgm:pt>
    <dgm:pt modelId="{C45F3E56-B5FB-4DD6-9E75-188193E58092}" type="pres">
      <dgm:prSet presAssocID="{868EBA21-2F70-4FCB-9F87-098873B56D6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C3F64-8D3D-477D-81A1-13DCC070B362}" type="pres">
      <dgm:prSet presAssocID="{08324FCB-242F-4DB2-81EF-9417277ED461}" presName="sibTrans" presStyleCnt="0"/>
      <dgm:spPr/>
    </dgm:pt>
    <dgm:pt modelId="{A5180FDF-5EE6-437E-AA7D-19CC34F921BD}" type="pres">
      <dgm:prSet presAssocID="{F601C5E1-C192-4105-A8AC-FAB1CD48E68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DBDC4-064F-43CF-8434-0A2EC33CC9F6}" type="pres">
      <dgm:prSet presAssocID="{A7760594-FF1E-4CD7-8D82-CE72AF76E49C}" presName="sibTrans" presStyleCnt="0"/>
      <dgm:spPr/>
    </dgm:pt>
    <dgm:pt modelId="{504076F8-391A-4A01-8140-26B6F892064C}" type="pres">
      <dgm:prSet presAssocID="{31B14632-7621-4CFA-89E5-F641F4F6B57F}" presName="node" presStyleLbl="node1" presStyleIdx="3" presStyleCnt="6" custLinFactX="9856" custLinFactNeighborX="100000" custLinFactNeighborY="-2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FEE6E-7511-4388-B41B-DE298935973B}" type="pres">
      <dgm:prSet presAssocID="{BB7FF0C0-EB1C-4468-BB22-6E5F2A1BF9FC}" presName="sibTrans" presStyleCnt="0"/>
      <dgm:spPr/>
    </dgm:pt>
    <dgm:pt modelId="{BAF98A62-FA9A-4F48-B7B6-B27227A4874A}" type="pres">
      <dgm:prSet presAssocID="{BCB65DDC-5E5B-4B23-919C-DF192291CFFF}" presName="node" presStyleLbl="node1" presStyleIdx="4" presStyleCnt="6" custLinFactX="-8814" custLinFactNeighborX="-100000" custLinFactNeighborY="-2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A5B3A-BEF6-4F85-BD08-111BF8C41F9D}" type="pres">
      <dgm:prSet presAssocID="{46170C1F-2814-481C-AEB8-80CB1DDD6519}" presName="sibTrans" presStyleCnt="0"/>
      <dgm:spPr/>
    </dgm:pt>
    <dgm:pt modelId="{400145C7-9CC9-4810-9AFF-57585595224E}" type="pres">
      <dgm:prSet presAssocID="{8143A48E-5DFA-4BE3-9326-14C2B3B7EF3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59C8D1-D9D9-4139-A8B9-E0E41EC7CD07}" srcId="{44398781-4EA3-4186-A9BA-4D45F87228EA}" destId="{5DC83F48-BF3C-44F0-8BB6-A1702798F1B8}" srcOrd="0" destOrd="0" parTransId="{D56D6203-38CA-401F-8B98-CF78E09C0563}" sibTransId="{73FBFF86-F410-444B-985A-DA35661C93D9}"/>
    <dgm:cxn modelId="{6C7461AF-F415-4368-A301-757B69311AEA}" srcId="{44398781-4EA3-4186-A9BA-4D45F87228EA}" destId="{F601C5E1-C192-4105-A8AC-FAB1CD48E68C}" srcOrd="2" destOrd="0" parTransId="{E8E99E22-D204-4394-9463-C3F9BC66F40A}" sibTransId="{A7760594-FF1E-4CD7-8D82-CE72AF76E49C}"/>
    <dgm:cxn modelId="{9CE64382-A22C-4973-A64E-68F2FE5B4F9B}" srcId="{44398781-4EA3-4186-A9BA-4D45F87228EA}" destId="{31B14632-7621-4CFA-89E5-F641F4F6B57F}" srcOrd="3" destOrd="0" parTransId="{E8077824-B5F6-40FB-9739-4554FEB12E97}" sibTransId="{BB7FF0C0-EB1C-4468-BB22-6E5F2A1BF9FC}"/>
    <dgm:cxn modelId="{926BF905-5170-4259-A455-04B46B97926B}" type="presOf" srcId="{8143A48E-5DFA-4BE3-9326-14C2B3B7EF30}" destId="{400145C7-9CC9-4810-9AFF-57585595224E}" srcOrd="0" destOrd="0" presId="urn:microsoft.com/office/officeart/2005/8/layout/default"/>
    <dgm:cxn modelId="{D1CF5906-F2EE-4CD2-BDCE-421F5BA87E90}" type="presOf" srcId="{BCB65DDC-5E5B-4B23-919C-DF192291CFFF}" destId="{BAF98A62-FA9A-4F48-B7B6-B27227A4874A}" srcOrd="0" destOrd="0" presId="urn:microsoft.com/office/officeart/2005/8/layout/default"/>
    <dgm:cxn modelId="{20DD9FE7-3978-4623-BB1A-6EA574E4553B}" type="presOf" srcId="{868EBA21-2F70-4FCB-9F87-098873B56D65}" destId="{C45F3E56-B5FB-4DD6-9E75-188193E58092}" srcOrd="0" destOrd="0" presId="urn:microsoft.com/office/officeart/2005/8/layout/default"/>
    <dgm:cxn modelId="{14C137AE-2915-4259-831A-8D69E4C0CF46}" type="presOf" srcId="{5DC83F48-BF3C-44F0-8BB6-A1702798F1B8}" destId="{C0371891-FBE1-4FC1-9C82-F22BE5C34D4B}" srcOrd="0" destOrd="0" presId="urn:microsoft.com/office/officeart/2005/8/layout/default"/>
    <dgm:cxn modelId="{3419DE11-30B2-4E92-ABA7-0EE1C5D2D06B}" type="presOf" srcId="{44398781-4EA3-4186-A9BA-4D45F87228EA}" destId="{D120E31D-39BF-4413-9EDC-06F9073A6A91}" srcOrd="0" destOrd="0" presId="urn:microsoft.com/office/officeart/2005/8/layout/default"/>
    <dgm:cxn modelId="{6AEB3E43-51B9-4CF9-A955-A7F8EC993C40}" type="presOf" srcId="{F601C5E1-C192-4105-A8AC-FAB1CD48E68C}" destId="{A5180FDF-5EE6-437E-AA7D-19CC34F921BD}" srcOrd="0" destOrd="0" presId="urn:microsoft.com/office/officeart/2005/8/layout/default"/>
    <dgm:cxn modelId="{A03335E6-75DA-4C3D-B689-D4619941870D}" type="presOf" srcId="{31B14632-7621-4CFA-89E5-F641F4F6B57F}" destId="{504076F8-391A-4A01-8140-26B6F892064C}" srcOrd="0" destOrd="0" presId="urn:microsoft.com/office/officeart/2005/8/layout/default"/>
    <dgm:cxn modelId="{6E1BAEA8-673C-4659-B72B-752EE5941743}" srcId="{44398781-4EA3-4186-A9BA-4D45F87228EA}" destId="{BCB65DDC-5E5B-4B23-919C-DF192291CFFF}" srcOrd="4" destOrd="0" parTransId="{66A4BD35-A03B-44C2-A929-2E0989249253}" sibTransId="{46170C1F-2814-481C-AEB8-80CB1DDD6519}"/>
    <dgm:cxn modelId="{E7DCABE6-0B1D-4742-8D45-7B2BF5C962B7}" srcId="{44398781-4EA3-4186-A9BA-4D45F87228EA}" destId="{868EBA21-2F70-4FCB-9F87-098873B56D65}" srcOrd="1" destOrd="0" parTransId="{018CD706-6728-49D6-8B54-2E99038A458B}" sibTransId="{08324FCB-242F-4DB2-81EF-9417277ED461}"/>
    <dgm:cxn modelId="{78D2D46E-ED14-493A-A931-646AF90EBDC4}" srcId="{44398781-4EA3-4186-A9BA-4D45F87228EA}" destId="{8143A48E-5DFA-4BE3-9326-14C2B3B7EF30}" srcOrd="5" destOrd="0" parTransId="{8E87E29F-A7BE-4BEC-BAF5-9C5571C700C2}" sibTransId="{C4636ED9-0B56-49F7-A455-BCC97878569A}"/>
    <dgm:cxn modelId="{47237180-F58B-452F-94CE-04E7460C55BE}" type="presParOf" srcId="{D120E31D-39BF-4413-9EDC-06F9073A6A91}" destId="{C0371891-FBE1-4FC1-9C82-F22BE5C34D4B}" srcOrd="0" destOrd="0" presId="urn:microsoft.com/office/officeart/2005/8/layout/default"/>
    <dgm:cxn modelId="{6421CF3F-8487-475C-A8E8-8D3394A2E8FA}" type="presParOf" srcId="{D120E31D-39BF-4413-9EDC-06F9073A6A91}" destId="{824489B8-F62B-4D84-9752-3092C043324F}" srcOrd="1" destOrd="0" presId="urn:microsoft.com/office/officeart/2005/8/layout/default"/>
    <dgm:cxn modelId="{2E1952A4-6954-4EAA-8FB5-F00AB74BEF4D}" type="presParOf" srcId="{D120E31D-39BF-4413-9EDC-06F9073A6A91}" destId="{C45F3E56-B5FB-4DD6-9E75-188193E58092}" srcOrd="2" destOrd="0" presId="urn:microsoft.com/office/officeart/2005/8/layout/default"/>
    <dgm:cxn modelId="{E1DA7118-03AE-4885-B262-E948DA77F4AE}" type="presParOf" srcId="{D120E31D-39BF-4413-9EDC-06F9073A6A91}" destId="{8C2C3F64-8D3D-477D-81A1-13DCC070B362}" srcOrd="3" destOrd="0" presId="urn:microsoft.com/office/officeart/2005/8/layout/default"/>
    <dgm:cxn modelId="{2ABD6BD2-8A9C-4462-83D0-6273711F84B1}" type="presParOf" srcId="{D120E31D-39BF-4413-9EDC-06F9073A6A91}" destId="{A5180FDF-5EE6-437E-AA7D-19CC34F921BD}" srcOrd="4" destOrd="0" presId="urn:microsoft.com/office/officeart/2005/8/layout/default"/>
    <dgm:cxn modelId="{ACCBD531-3039-4C9F-83D1-03A621C444F2}" type="presParOf" srcId="{D120E31D-39BF-4413-9EDC-06F9073A6A91}" destId="{DC1DBDC4-064F-43CF-8434-0A2EC33CC9F6}" srcOrd="5" destOrd="0" presId="urn:microsoft.com/office/officeart/2005/8/layout/default"/>
    <dgm:cxn modelId="{F3A97567-7FCD-48A8-AA70-79034059F853}" type="presParOf" srcId="{D120E31D-39BF-4413-9EDC-06F9073A6A91}" destId="{504076F8-391A-4A01-8140-26B6F892064C}" srcOrd="6" destOrd="0" presId="urn:microsoft.com/office/officeart/2005/8/layout/default"/>
    <dgm:cxn modelId="{FD92068C-40AF-4BC1-B582-8F40181D695E}" type="presParOf" srcId="{D120E31D-39BF-4413-9EDC-06F9073A6A91}" destId="{85EFEE6E-7511-4388-B41B-DE298935973B}" srcOrd="7" destOrd="0" presId="urn:microsoft.com/office/officeart/2005/8/layout/default"/>
    <dgm:cxn modelId="{ADE341EC-3314-49C5-8616-C5EFA4C4DA42}" type="presParOf" srcId="{D120E31D-39BF-4413-9EDC-06F9073A6A91}" destId="{BAF98A62-FA9A-4F48-B7B6-B27227A4874A}" srcOrd="8" destOrd="0" presId="urn:microsoft.com/office/officeart/2005/8/layout/default"/>
    <dgm:cxn modelId="{2D655768-C732-4084-A9F2-0690BE2B6412}" type="presParOf" srcId="{D120E31D-39BF-4413-9EDC-06F9073A6A91}" destId="{F18A5B3A-BEF6-4F85-BD08-111BF8C41F9D}" srcOrd="9" destOrd="0" presId="urn:microsoft.com/office/officeart/2005/8/layout/default"/>
    <dgm:cxn modelId="{667B2C75-19CC-41A1-A595-1ED544AE46C3}" type="presParOf" srcId="{D120E31D-39BF-4413-9EDC-06F9073A6A91}" destId="{400145C7-9CC9-4810-9AFF-57585595224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6CD2C4-007C-46D3-94B1-BA0DDF8A7BA7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0081EC-23C4-4674-9CC8-23B960AA6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20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0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7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6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48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47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19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33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5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6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6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4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9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4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0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3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96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slc.org/pdf/Price-of-Persistence.pdf" TargetMode="External"/><Relationship Id="rId2" Type="http://schemas.openxmlformats.org/officeDocument/2006/relationships/hyperlink" Target="https://www.whitehouse.gov/sites/default/files/docs/white_house_report_on_increasing_college_opportunity_for_low-income_stud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702" y="887547"/>
            <a:ext cx="11171162" cy="3591147"/>
          </a:xfrm>
        </p:spPr>
        <p:txBody>
          <a:bodyPr>
            <a:noAutofit/>
          </a:bodyPr>
          <a:lstStyle/>
          <a:p>
            <a:r>
              <a:rPr lang="en-US" sz="5400" i="1" dirty="0"/>
              <a:t>Moving the </a:t>
            </a:r>
            <a:r>
              <a:rPr lang="en-US" sz="5400" i="1" dirty="0" smtClean="0"/>
              <a:t>Conversation </a:t>
            </a:r>
            <a:br>
              <a:rPr lang="en-US" sz="5400" i="1" dirty="0" smtClean="0"/>
            </a:br>
            <a:r>
              <a:rPr lang="en-US" sz="5400" i="1" dirty="0" smtClean="0"/>
              <a:t>From </a:t>
            </a:r>
            <a:r>
              <a:rPr lang="en-US" sz="5400" i="1" dirty="0"/>
              <a:t>A</a:t>
            </a:r>
            <a:r>
              <a:rPr lang="en-US" sz="5400" i="1" dirty="0" smtClean="0"/>
              <a:t>ccess </a:t>
            </a:r>
            <a:r>
              <a:rPr lang="en-US" sz="5400" i="1" dirty="0"/>
              <a:t>to </a:t>
            </a:r>
            <a:r>
              <a:rPr lang="en-US" sz="5400" i="1" dirty="0" smtClean="0"/>
              <a:t>Success</a:t>
            </a:r>
            <a:r>
              <a:rPr lang="en-US" sz="5400" i="1" dirty="0"/>
              <a:t>: </a:t>
            </a:r>
            <a:r>
              <a:rPr lang="en-US" sz="5400" i="1" dirty="0" smtClean="0"/>
              <a:t>Creating </a:t>
            </a:r>
            <a:r>
              <a:rPr lang="en-US" sz="5400" i="1" dirty="0"/>
              <a:t>a </a:t>
            </a:r>
            <a:r>
              <a:rPr lang="en-US" sz="5400" i="1" dirty="0" smtClean="0"/>
              <a:t>College </a:t>
            </a:r>
            <a:r>
              <a:rPr lang="en-US" sz="5400" i="1" dirty="0"/>
              <a:t>S</a:t>
            </a:r>
            <a:r>
              <a:rPr lang="en-US" sz="5400" i="1" dirty="0" smtClean="0"/>
              <a:t>uccess </a:t>
            </a:r>
            <a:r>
              <a:rPr lang="en-US" sz="5400" i="1" dirty="0"/>
              <a:t>F</a:t>
            </a:r>
            <a:r>
              <a:rPr lang="en-US" sz="5400" i="1" dirty="0" smtClean="0"/>
              <a:t>ormula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882" y="4624618"/>
            <a:ext cx="11432428" cy="213438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Presenters: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Alpachino </a:t>
            </a:r>
            <a:r>
              <a:rPr lang="en-US" dirty="0"/>
              <a:t>Hogue,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Director of Educational Programs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LINK </a:t>
            </a:r>
            <a:r>
              <a:rPr lang="en-US" dirty="0"/>
              <a:t>Unlimited Scholars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Khair Sadrud-Din,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College Success Program Manager,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LINK </a:t>
            </a:r>
            <a:r>
              <a:rPr lang="en-US" dirty="0"/>
              <a:t>Unlimited Scholars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5434" y="-1"/>
            <a:ext cx="2936565" cy="160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Roadblocks for </a:t>
            </a:r>
            <a:br>
              <a:rPr lang="en-US" b="1" dirty="0" smtClean="0"/>
            </a:br>
            <a:r>
              <a:rPr lang="en-US" b="1" dirty="0" smtClean="0"/>
              <a:t>College Graduation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04293" y="2475998"/>
            <a:ext cx="8946541" cy="4195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Financial Aid</a:t>
            </a:r>
          </a:p>
          <a:p>
            <a:r>
              <a:rPr lang="en-US" sz="4000" dirty="0" smtClean="0"/>
              <a:t>Academic Expectations</a:t>
            </a:r>
          </a:p>
          <a:p>
            <a:r>
              <a:rPr lang="en-US" sz="4000" dirty="0" smtClean="0"/>
              <a:t>Socio-economic Challenges</a:t>
            </a:r>
          </a:p>
          <a:p>
            <a:r>
              <a:rPr lang="en-US" sz="4000" dirty="0" smtClean="0"/>
              <a:t>Racial/Ethnic Challenges</a:t>
            </a:r>
          </a:p>
          <a:p>
            <a:r>
              <a:rPr lang="en-US" sz="4000" dirty="0" smtClean="0"/>
              <a:t>Campus Connectedness</a:t>
            </a:r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180" y="1"/>
            <a:ext cx="3012820" cy="164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93348"/>
          </a:xfrm>
        </p:spPr>
        <p:txBody>
          <a:bodyPr/>
          <a:lstStyle/>
          <a:p>
            <a:r>
              <a:rPr lang="en-US" b="1" dirty="0" smtClean="0"/>
              <a:t>Feedback from LINK Scholars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7519" y="1630624"/>
            <a:ext cx="11632734" cy="5108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800" dirty="0" smtClean="0"/>
              <a:t>We surveyed our current collegiate scholars as we began to develop a plan for </a:t>
            </a:r>
            <a:r>
              <a:rPr lang="es-ES_tradnl" sz="2800" dirty="0" err="1" smtClean="0"/>
              <a:t>College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Success</a:t>
            </a:r>
            <a:r>
              <a:rPr lang="es-ES_tradnl" sz="2800" dirty="0" smtClean="0"/>
              <a:t>:</a:t>
            </a:r>
          </a:p>
          <a:p>
            <a:pPr marL="0" indent="0">
              <a:buNone/>
            </a:pPr>
            <a:endParaRPr lang="es-ES_tradnl" sz="1400" dirty="0" smtClean="0"/>
          </a:p>
          <a:p>
            <a:r>
              <a:rPr lang="es-ES_tradnl" sz="2400" dirty="0"/>
              <a:t>100% of our scholars are </a:t>
            </a:r>
            <a:r>
              <a:rPr lang="es-ES_tradnl" sz="2400" dirty="0" smtClean="0"/>
              <a:t>involved </a:t>
            </a:r>
            <a:r>
              <a:rPr lang="es-ES_tradnl" sz="2400" dirty="0"/>
              <a:t>in clubs/organizations while </a:t>
            </a:r>
            <a:r>
              <a:rPr lang="es-ES_tradnl" sz="2400" dirty="0" err="1"/>
              <a:t>on</a:t>
            </a:r>
            <a:r>
              <a:rPr lang="es-ES_tradnl" sz="2400" dirty="0"/>
              <a:t> </a:t>
            </a:r>
            <a:r>
              <a:rPr lang="es-ES_tradnl" sz="2400" dirty="0" smtClean="0"/>
              <a:t>campus</a:t>
            </a:r>
          </a:p>
          <a:p>
            <a:pPr marL="0" indent="0">
              <a:buNone/>
            </a:pPr>
            <a:endParaRPr lang="en-US" dirty="0"/>
          </a:p>
          <a:p>
            <a:r>
              <a:rPr lang="es-ES_tradnl" sz="2400" dirty="0" smtClean="0"/>
              <a:t>96% </a:t>
            </a:r>
            <a:r>
              <a:rPr lang="es-ES_tradnl" sz="2400" dirty="0"/>
              <a:t>of our scholars work at least </a:t>
            </a:r>
            <a:r>
              <a:rPr lang="es-ES_tradnl" sz="2400" dirty="0" smtClean="0"/>
              <a:t>one </a:t>
            </a:r>
            <a:r>
              <a:rPr lang="es-ES_tradnl" sz="2400" dirty="0"/>
              <a:t>job while in </a:t>
            </a:r>
            <a:r>
              <a:rPr lang="es-ES_tradnl" sz="2400" dirty="0" err="1" smtClean="0"/>
              <a:t>college</a:t>
            </a:r>
            <a:endParaRPr lang="es-ES_tradnl" sz="2400" dirty="0" smtClean="0"/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sz="2400" dirty="0" smtClean="0"/>
              <a:t>94% </a:t>
            </a:r>
            <a:r>
              <a:rPr lang="es-ES_tradnl" sz="2400" dirty="0"/>
              <a:t>of our scholars have a college professor they would consider a </a:t>
            </a:r>
            <a:r>
              <a:rPr lang="es-ES_tradnl" sz="2400" dirty="0" smtClean="0"/>
              <a:t>mentor</a:t>
            </a:r>
          </a:p>
          <a:p>
            <a:endParaRPr lang="en-US" sz="2400" dirty="0"/>
          </a:p>
          <a:p>
            <a:r>
              <a:rPr lang="es-ES_tradnl" sz="2400" dirty="0" smtClean="0"/>
              <a:t>50% </a:t>
            </a:r>
            <a:r>
              <a:rPr lang="es-ES_tradnl" sz="2400" dirty="0"/>
              <a:t>of our scholars </a:t>
            </a:r>
            <a:r>
              <a:rPr lang="es-ES_tradnl" sz="2400" dirty="0" smtClean="0"/>
              <a:t>have attained at least internship experiences while </a:t>
            </a:r>
            <a:r>
              <a:rPr lang="es-ES_tradnl" sz="2400" dirty="0"/>
              <a:t>on </a:t>
            </a:r>
            <a:r>
              <a:rPr lang="es-ES_tradnl" sz="2400" dirty="0" smtClean="0"/>
              <a:t>campus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342" y="1"/>
            <a:ext cx="2940657" cy="16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LINK Collegiate Scholars</a:t>
            </a:r>
            <a:br>
              <a:rPr lang="en-US" b="1" dirty="0" smtClean="0"/>
            </a:br>
            <a:r>
              <a:rPr lang="en-US" b="1" dirty="0"/>
              <a:t>	</a:t>
            </a:r>
            <a:r>
              <a:rPr lang="en-US" b="1" dirty="0" smtClean="0"/>
              <a:t>Five Keys to Success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4446" y="1908615"/>
            <a:ext cx="9591298" cy="464274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Purpose </a:t>
            </a:r>
            <a:r>
              <a:rPr lang="en-US" sz="2800" dirty="0" smtClean="0"/>
              <a:t>– proper motivation, goal setting, timely </a:t>
            </a:r>
            <a:r>
              <a:rPr lang="en-US" sz="2800" dirty="0"/>
              <a:t>college graduation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b="1" dirty="0" smtClean="0"/>
              <a:t>Organization</a:t>
            </a:r>
            <a:r>
              <a:rPr lang="en-US" sz="2800" dirty="0" smtClean="0"/>
              <a:t> – time management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/>
              <a:t>study skills.</a:t>
            </a:r>
          </a:p>
          <a:p>
            <a:r>
              <a:rPr lang="en-US" sz="2800" b="1" dirty="0" smtClean="0"/>
              <a:t>Involvement</a:t>
            </a:r>
            <a:r>
              <a:rPr lang="en-US" sz="2800" dirty="0" smtClean="0"/>
              <a:t> – cultivating strong </a:t>
            </a:r>
            <a:r>
              <a:rPr lang="en-US" sz="2800" dirty="0"/>
              <a:t>and supportive relationships, with peers and mentors. </a:t>
            </a:r>
            <a:endParaRPr lang="en-US" sz="2800" dirty="0" smtClean="0"/>
          </a:p>
          <a:p>
            <a:r>
              <a:rPr lang="en-US" sz="2800" b="1" dirty="0" smtClean="0">
                <a:solidFill>
                  <a:prstClr val="white"/>
                </a:solidFill>
              </a:rPr>
              <a:t>Positive </a:t>
            </a:r>
            <a:r>
              <a:rPr lang="en-US" sz="2800" b="1" dirty="0">
                <a:solidFill>
                  <a:prstClr val="white"/>
                </a:solidFill>
              </a:rPr>
              <a:t>Well-Being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smtClean="0">
                <a:solidFill>
                  <a:prstClr val="white"/>
                </a:solidFill>
              </a:rPr>
              <a:t>– maintaining  good health and energy </a:t>
            </a:r>
            <a:r>
              <a:rPr lang="en-US" sz="2800" dirty="0">
                <a:solidFill>
                  <a:prstClr val="white"/>
                </a:solidFill>
              </a:rPr>
              <a:t>allows </a:t>
            </a:r>
            <a:r>
              <a:rPr lang="en-US" sz="2800" dirty="0" smtClean="0">
                <a:solidFill>
                  <a:prstClr val="white"/>
                </a:solidFill>
              </a:rPr>
              <a:t>collegiate </a:t>
            </a:r>
            <a:r>
              <a:rPr lang="en-US" sz="2800" dirty="0">
                <a:solidFill>
                  <a:prstClr val="white"/>
                </a:solidFill>
              </a:rPr>
              <a:t>scholars to be productive. </a:t>
            </a:r>
            <a:endParaRPr lang="en-US" sz="2800" dirty="0" smtClean="0">
              <a:solidFill>
                <a:prstClr val="white"/>
              </a:solidFill>
            </a:endParaRPr>
          </a:p>
          <a:p>
            <a:r>
              <a:rPr lang="en-US" sz="2800" b="1" dirty="0" smtClean="0">
                <a:solidFill>
                  <a:prstClr val="white"/>
                </a:solidFill>
              </a:rPr>
              <a:t>Career </a:t>
            </a:r>
            <a:r>
              <a:rPr lang="en-US" sz="2800" b="1" dirty="0">
                <a:solidFill>
                  <a:prstClr val="white"/>
                </a:solidFill>
              </a:rPr>
              <a:t>Preparation </a:t>
            </a:r>
            <a:r>
              <a:rPr lang="en-US" sz="2800" b="1" dirty="0" smtClean="0">
                <a:solidFill>
                  <a:prstClr val="white"/>
                </a:solidFill>
              </a:rPr>
              <a:t>– </a:t>
            </a:r>
            <a:r>
              <a:rPr lang="en-US" sz="2800" dirty="0" smtClean="0">
                <a:solidFill>
                  <a:prstClr val="white"/>
                </a:solidFill>
              </a:rPr>
              <a:t>using internships </a:t>
            </a:r>
            <a:r>
              <a:rPr lang="en-US" sz="2800" dirty="0">
                <a:solidFill>
                  <a:prstClr val="white"/>
                </a:solidFill>
              </a:rPr>
              <a:t>as springboards to employment and graduate program </a:t>
            </a:r>
            <a:r>
              <a:rPr lang="en-US" sz="2800" dirty="0" smtClean="0">
                <a:solidFill>
                  <a:prstClr val="white"/>
                </a:solidFill>
              </a:rPr>
              <a:t>admission</a:t>
            </a:r>
            <a:endParaRPr lang="en-US" sz="24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342" y="1"/>
            <a:ext cx="2940657" cy="16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6561"/>
          </a:xfrm>
        </p:spPr>
        <p:txBody>
          <a:bodyPr/>
          <a:lstStyle/>
          <a:p>
            <a:pPr algn="ctr"/>
            <a:r>
              <a:rPr lang="en-US" sz="4800" b="1" dirty="0" smtClean="0"/>
              <a:t>Group Discussion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83824" y="1543866"/>
            <a:ext cx="4396338" cy="576262"/>
          </a:xfrm>
        </p:spPr>
        <p:txBody>
          <a:bodyPr/>
          <a:lstStyle/>
          <a:p>
            <a:r>
              <a:rPr lang="en-US" sz="3600" b="1" u="sng" dirty="0" smtClean="0"/>
              <a:t>Group Assignment</a:t>
            </a:r>
            <a:endParaRPr lang="en-US" sz="36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6111" y="2193130"/>
            <a:ext cx="5008384" cy="466486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Create </a:t>
            </a:r>
            <a:r>
              <a:rPr lang="en-US" sz="2800" dirty="0" smtClean="0"/>
              <a:t>guidelines for a </a:t>
            </a:r>
            <a:r>
              <a:rPr lang="en-US" sz="2800" dirty="0"/>
              <a:t>s</a:t>
            </a:r>
            <a:r>
              <a:rPr lang="en-US" sz="2800" dirty="0" smtClean="0"/>
              <a:t>uccess </a:t>
            </a:r>
            <a:r>
              <a:rPr lang="en-US" sz="2800" dirty="0"/>
              <a:t>f</a:t>
            </a:r>
            <a:r>
              <a:rPr lang="en-US" sz="2800" dirty="0" smtClean="0"/>
              <a:t>ormula that would be relevant to the population of students you serve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Consider results from Gallup-Purdue Index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Consider how roadblocks impact students’ paths toward graduation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07882" y="1555652"/>
            <a:ext cx="4396339" cy="576262"/>
          </a:xfrm>
        </p:spPr>
        <p:txBody>
          <a:bodyPr/>
          <a:lstStyle/>
          <a:p>
            <a:r>
              <a:rPr lang="en-US" sz="3600" b="1" u="sng" dirty="0" smtClean="0"/>
              <a:t>Things to Consider:</a:t>
            </a:r>
            <a:endParaRPr lang="en-US" sz="3600" b="1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654495" y="2283246"/>
            <a:ext cx="5880165" cy="45747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300" b="1" dirty="0"/>
              <a:t>Roadblocks for </a:t>
            </a:r>
            <a:r>
              <a:rPr lang="en-US" sz="3300" b="1" dirty="0" smtClean="0"/>
              <a:t>College Graduation:</a:t>
            </a:r>
          </a:p>
          <a:p>
            <a:pPr marL="0" indent="0">
              <a:buNone/>
            </a:pPr>
            <a:endParaRPr lang="en-US" sz="900" dirty="0" smtClean="0"/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sz="2800" dirty="0"/>
              <a:t>Financial Aid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sz="2800" dirty="0"/>
              <a:t>Academic Expectations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sz="2800" dirty="0"/>
              <a:t>Socio-economic Challenges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sz="2800" dirty="0"/>
              <a:t>Racial/Ethnic Challenges</a:t>
            </a:r>
          </a:p>
          <a:p>
            <a:pPr lvl="1">
              <a:buFont typeface="Century Gothic" panose="020B0502020202020204" pitchFamily="34" charset="0"/>
              <a:buChar char="►"/>
            </a:pPr>
            <a:r>
              <a:rPr lang="en-US" sz="2800" dirty="0"/>
              <a:t>Campus Connectedness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342" y="0"/>
            <a:ext cx="2940657" cy="160399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654495" y="1603995"/>
            <a:ext cx="0" cy="51493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3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Presentations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Please share highlights from your group discussions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420" y="0"/>
            <a:ext cx="3171580" cy="17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LINK Collegiate Scholars</a:t>
            </a:r>
            <a:br>
              <a:rPr lang="en-US" b="1" dirty="0" smtClean="0"/>
            </a:br>
            <a:r>
              <a:rPr lang="en-US" b="1" dirty="0"/>
              <a:t>	</a:t>
            </a:r>
            <a:r>
              <a:rPr lang="en-US" b="1" dirty="0" smtClean="0"/>
              <a:t>Additional Success Tips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Regular Communication </a:t>
            </a:r>
          </a:p>
          <a:p>
            <a:r>
              <a:rPr lang="en-US" sz="4000" dirty="0" smtClean="0"/>
              <a:t>In-Person Campus Visits</a:t>
            </a:r>
          </a:p>
          <a:p>
            <a:r>
              <a:rPr lang="en-US" sz="4000" dirty="0" smtClean="0"/>
              <a:t>Care Packages</a:t>
            </a:r>
          </a:p>
          <a:p>
            <a:r>
              <a:rPr lang="en-US" sz="4000" dirty="0" smtClean="0"/>
              <a:t>Resume Review</a:t>
            </a:r>
            <a:endParaRPr lang="en-US" sz="4000" dirty="0"/>
          </a:p>
          <a:p>
            <a:r>
              <a:rPr lang="en-US" sz="4000" dirty="0" smtClean="0"/>
              <a:t>Internship Assistance</a:t>
            </a:r>
          </a:p>
          <a:p>
            <a:r>
              <a:rPr lang="en-US" sz="4000" dirty="0" smtClean="0"/>
              <a:t>Local Programming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1342" y="1"/>
            <a:ext cx="2940657" cy="16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Thought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176534"/>
            <a:ext cx="11005700" cy="4834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“The </a:t>
            </a:r>
            <a:r>
              <a:rPr lang="en-US" sz="3600" dirty="0"/>
              <a:t>data </a:t>
            </a:r>
            <a:r>
              <a:rPr lang="en-US" sz="3600" dirty="0" smtClean="0"/>
              <a:t>presented in </a:t>
            </a:r>
            <a:r>
              <a:rPr lang="en-US" sz="3600" dirty="0"/>
              <a:t>this report </a:t>
            </a:r>
            <a:r>
              <a:rPr lang="en-US" sz="3600" dirty="0" smtClean="0"/>
              <a:t>suggests… the </a:t>
            </a:r>
            <a:r>
              <a:rPr lang="en-US" sz="3600" dirty="0"/>
              <a:t>answers may lie in </a:t>
            </a:r>
            <a:r>
              <a:rPr lang="en-US" sz="3600" b="1" i="1" dirty="0"/>
              <a:t>what students </a:t>
            </a:r>
            <a:r>
              <a:rPr lang="en-US" sz="3600" b="1" i="1" dirty="0" smtClean="0"/>
              <a:t>are doing </a:t>
            </a:r>
            <a:r>
              <a:rPr lang="en-US" sz="3600" b="1" i="1" dirty="0"/>
              <a:t>in college and how they are experiencing it</a:t>
            </a:r>
            <a:r>
              <a:rPr lang="en-US" sz="3600" dirty="0"/>
              <a:t>. </a:t>
            </a:r>
            <a:r>
              <a:rPr lang="en-US" sz="3600" dirty="0" smtClean="0"/>
              <a:t>Those elements </a:t>
            </a:r>
            <a:r>
              <a:rPr lang="en-US" sz="3600" dirty="0"/>
              <a:t>— more than any others — </a:t>
            </a:r>
            <a:r>
              <a:rPr lang="en-US" sz="3600" b="1" i="1" dirty="0"/>
              <a:t>have a </a:t>
            </a:r>
            <a:r>
              <a:rPr lang="en-US" sz="3600" b="1" i="1" dirty="0" smtClean="0"/>
              <a:t>profound relationship </a:t>
            </a:r>
            <a:r>
              <a:rPr lang="en-US" sz="3600" b="1" i="1" dirty="0"/>
              <a:t>to a person’s life and career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>
              <a:buNone/>
            </a:pPr>
            <a:r>
              <a:rPr lang="en-US" sz="1400" i="1" dirty="0" smtClean="0"/>
              <a:t>- Great </a:t>
            </a:r>
            <a:r>
              <a:rPr lang="en-US" sz="1400" i="1" dirty="0"/>
              <a:t>Jobs, Great Lives</a:t>
            </a:r>
            <a:r>
              <a:rPr lang="en-US" sz="1400" dirty="0"/>
              <a:t>, The 2014 Gallup-Purdue Index Report</a:t>
            </a:r>
          </a:p>
          <a:p>
            <a:pPr marL="0" indent="0" algn="r">
              <a:buNone/>
            </a:pP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801" y="0"/>
            <a:ext cx="2857199" cy="155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&amp; Answers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9392" y="0"/>
            <a:ext cx="3272608" cy="178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 &amp; </a:t>
            </a:r>
            <a:br>
              <a:rPr lang="en-US" b="1" dirty="0" smtClean="0"/>
            </a:br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Alpachino</a:t>
            </a:r>
            <a:r>
              <a:rPr lang="en-US" sz="2800" dirty="0" smtClean="0"/>
              <a:t> </a:t>
            </a:r>
            <a:r>
              <a:rPr lang="en-US" sz="2800" dirty="0"/>
              <a:t>Hogue,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Director </a:t>
            </a:r>
            <a:r>
              <a:rPr lang="en-US" sz="2800" dirty="0"/>
              <a:t>of Educational Programs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LINK Unlimited Scholars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ahogue@linkunlimited.org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/>
              <a:t>Khair</a:t>
            </a:r>
            <a:r>
              <a:rPr lang="en-US" sz="2800" dirty="0"/>
              <a:t> </a:t>
            </a:r>
            <a:r>
              <a:rPr lang="en-US" sz="2800" dirty="0" err="1"/>
              <a:t>Sadrud</a:t>
            </a:r>
            <a:r>
              <a:rPr lang="en-US" sz="2800" dirty="0"/>
              <a:t>-Din,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College Success Program </a:t>
            </a:r>
            <a:r>
              <a:rPr lang="en-US" sz="2800" dirty="0" smtClean="0"/>
              <a:t>Manager, 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LINK Unlimited </a:t>
            </a:r>
            <a:r>
              <a:rPr lang="en-US" sz="2800" dirty="0" smtClean="0"/>
              <a:t>Scholars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ksadruddin@linkunlimited</a:t>
            </a:r>
            <a:r>
              <a:rPr lang="en-US" sz="2800" dirty="0" err="1"/>
              <a:t>.</a:t>
            </a:r>
            <a:r>
              <a:rPr lang="en-US" sz="2800" dirty="0" err="1" smtClean="0"/>
              <a:t>org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584" y="0"/>
            <a:ext cx="3099416" cy="169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6322"/>
            <a:ext cx="10269634" cy="4762078"/>
          </a:xfrm>
        </p:spPr>
        <p:txBody>
          <a:bodyPr>
            <a:normAutofit fontScale="92500" lnSpcReduction="20000"/>
          </a:bodyPr>
          <a:lstStyle/>
          <a:p>
            <a:endParaRPr lang="en-US" sz="1800" b="1" dirty="0" smtClean="0"/>
          </a:p>
          <a:p>
            <a:r>
              <a:rPr lang="en-US" sz="1800" i="1" dirty="0"/>
              <a:t>Great Jobs, Great Lives</a:t>
            </a:r>
            <a:r>
              <a:rPr lang="en-US" sz="1800" dirty="0"/>
              <a:t>, The 2014 Gallup-Purdue Index Report</a:t>
            </a:r>
          </a:p>
          <a:p>
            <a:r>
              <a:rPr lang="en-US" sz="1800" i="1" dirty="0"/>
              <a:t>Foundations for Young Adult Success</a:t>
            </a:r>
            <a:r>
              <a:rPr lang="en-US" sz="1800" dirty="0"/>
              <a:t>: A Developmental Framework, UCHICAGO CCSR Concept Paper, </a:t>
            </a:r>
            <a:r>
              <a:rPr lang="en-US" sz="1800" dirty="0" smtClean="0"/>
              <a:t>2015</a:t>
            </a:r>
            <a:endParaRPr lang="en-US" sz="1800" b="1" dirty="0"/>
          </a:p>
          <a:p>
            <a:r>
              <a:rPr lang="en-US" sz="1800" b="1" dirty="0" smtClean="0"/>
              <a:t>National </a:t>
            </a:r>
            <a:r>
              <a:rPr lang="en-US" sz="1800" b="1" dirty="0"/>
              <a:t>Survey of Student Engagement, </a:t>
            </a:r>
            <a:r>
              <a:rPr lang="en-US" sz="1800" dirty="0"/>
              <a:t>National Survey of Student Engagement (2015). </a:t>
            </a:r>
            <a:r>
              <a:rPr lang="en-US" sz="1800" i="1" dirty="0"/>
              <a:t>Engagement Insights: Survey Findings on the Quality of Undergraduate Education—Annual Results 2015</a:t>
            </a:r>
            <a:r>
              <a:rPr lang="en-US" sz="1800" dirty="0"/>
              <a:t>. Bloomington, IN: Indiana University Center for Postsecondary Research</a:t>
            </a:r>
            <a:endParaRPr lang="en-US" sz="1800" b="1" dirty="0"/>
          </a:p>
          <a:p>
            <a:r>
              <a:rPr lang="en-US" sz="1800" i="1" dirty="0" smtClean="0"/>
              <a:t>Increasing </a:t>
            </a:r>
            <a:r>
              <a:rPr lang="en-US" sz="1800" i="1" dirty="0"/>
              <a:t>College Opportunity for Low-Income </a:t>
            </a:r>
            <a:r>
              <a:rPr lang="en-US" sz="1800" i="1" dirty="0" smtClean="0"/>
              <a:t>Students (2014) </a:t>
            </a:r>
            <a:r>
              <a:rPr lang="en-US" sz="1800" dirty="0"/>
              <a:t>Retrieved from</a:t>
            </a:r>
            <a:r>
              <a:rPr lang="en-US" sz="1800" dirty="0" smtClean="0">
                <a:hlinkClick r:id="rId2"/>
              </a:rPr>
              <a:t>” </a:t>
            </a:r>
            <a:r>
              <a:rPr lang="en-US" sz="1800" u="sng" dirty="0" smtClean="0">
                <a:hlinkClick r:id="rId2"/>
              </a:rPr>
              <a:t>https</a:t>
            </a:r>
            <a:r>
              <a:rPr lang="en-US" sz="1800" u="sng" dirty="0">
                <a:hlinkClick r:id="rId2"/>
              </a:rPr>
              <a:t>://www.whitehouse.gov</a:t>
            </a:r>
            <a:r>
              <a:rPr lang="en-US" sz="1800" u="sng" dirty="0" smtClean="0">
                <a:hlinkClick r:id="rId2"/>
              </a:rPr>
              <a:t>/sites/default/files/docs/white_house_report_on_increasing_college_opportunity_for_low-income_students.pdf</a:t>
            </a:r>
            <a:r>
              <a:rPr lang="en-US" sz="1800" dirty="0" smtClean="0"/>
              <a:t>  </a:t>
            </a:r>
          </a:p>
          <a:p>
            <a:r>
              <a:rPr lang="en-US" sz="1800" dirty="0" smtClean="0"/>
              <a:t>Guess, Andy (2008, May 20). </a:t>
            </a:r>
            <a:r>
              <a:rPr lang="en-US" sz="1800" i="1" dirty="0" smtClean="0"/>
              <a:t>Defining College Success</a:t>
            </a:r>
            <a:r>
              <a:rPr lang="en-US" sz="1800" dirty="0" smtClean="0"/>
              <a:t>. Retrieved from https://</a:t>
            </a:r>
            <a:r>
              <a:rPr lang="en-US" sz="1800" dirty="0" err="1" smtClean="0"/>
              <a:t>www.insidehighered.com</a:t>
            </a:r>
            <a:endParaRPr lang="en-US" sz="1800" dirty="0" smtClean="0"/>
          </a:p>
          <a:p>
            <a:r>
              <a:rPr lang="en-US" sz="1800" i="1" dirty="0"/>
              <a:t>The Price of </a:t>
            </a:r>
            <a:r>
              <a:rPr lang="en-US" sz="1800" i="1" dirty="0" smtClean="0"/>
              <a:t>Persistence: Barriers </a:t>
            </a:r>
            <a:r>
              <a:rPr lang="en-US" sz="1800" i="1" dirty="0"/>
              <a:t>to Postsecondary Success </a:t>
            </a:r>
            <a:r>
              <a:rPr lang="en-US" sz="1800" i="1" dirty="0" smtClean="0"/>
              <a:t>for Low</a:t>
            </a:r>
            <a:r>
              <a:rPr lang="en-US" sz="1800" i="1" dirty="0"/>
              <a:t>-Income and First-Generation </a:t>
            </a:r>
            <a:r>
              <a:rPr lang="en-US" sz="1800" i="1" dirty="0" smtClean="0"/>
              <a:t>Students</a:t>
            </a:r>
            <a:r>
              <a:rPr lang="en-US" sz="1800" dirty="0" smtClean="0"/>
              <a:t> </a:t>
            </a:r>
            <a:r>
              <a:rPr lang="en-US" sz="1800" dirty="0"/>
              <a:t> Retrieved from 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://www.tgslc.org/pdf/Price-of-</a:t>
            </a:r>
            <a:r>
              <a:rPr lang="en-US" sz="1800" dirty="0" smtClean="0">
                <a:hlinkClick r:id="rId3"/>
              </a:rPr>
              <a:t>Persistence.pdf</a:t>
            </a:r>
            <a:endParaRPr lang="en-US" sz="1800" dirty="0" smtClean="0"/>
          </a:p>
          <a:p>
            <a:r>
              <a:rPr lang="en-US" sz="1800" dirty="0"/>
              <a:t>Harper, S. R. (2012). Black male student success in higher education: A report from the National Black Male College Achievement Study. Philadelphia: University of Pennsylvania , Center for the Study of Race and Equity in Education.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48" y="1"/>
            <a:ext cx="3070551" cy="167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7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	Defining Success - (2008)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0423" y="2512200"/>
            <a:ext cx="11142371" cy="4574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“Defining </a:t>
            </a:r>
            <a:r>
              <a:rPr lang="en-US" sz="3600" dirty="0"/>
              <a:t>college success is a problem in the first </a:t>
            </a:r>
            <a:r>
              <a:rPr lang="en-US" sz="3600" dirty="0" smtClean="0"/>
              <a:t>place … (because) looking </a:t>
            </a:r>
            <a:r>
              <a:rPr lang="en-US" sz="3600" dirty="0"/>
              <a:t>at success in and after college requires statistics that in many cases don’t exist -- or metrics whose utility may be disputed</a:t>
            </a:r>
            <a:r>
              <a:rPr lang="en-US" sz="3600" dirty="0" smtClean="0"/>
              <a:t>.”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dirty="0"/>
              <a:t>Guess, Andy (2008, May 20). </a:t>
            </a:r>
            <a:r>
              <a:rPr lang="en-US" sz="1200" i="1" dirty="0"/>
              <a:t>Defining College Success</a:t>
            </a:r>
            <a:r>
              <a:rPr lang="en-US" sz="1200" dirty="0"/>
              <a:t>. Retrieved from https://</a:t>
            </a:r>
            <a:r>
              <a:rPr lang="en-US" sz="1200" dirty="0" err="1" smtClean="0"/>
              <a:t>www.insidehighered.com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4645" y="-44067"/>
            <a:ext cx="3017355" cy="1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br>
              <a:rPr lang="en-US" b="1" dirty="0" smtClean="0"/>
            </a:br>
            <a:r>
              <a:rPr lang="en-US" b="1" dirty="0"/>
              <a:t>	</a:t>
            </a:r>
            <a:r>
              <a:rPr lang="en-US" b="1" dirty="0" smtClean="0"/>
              <a:t>Defining Success - Present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3477" y="2301256"/>
            <a:ext cx="11101401" cy="4278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“It </a:t>
            </a:r>
            <a:r>
              <a:rPr lang="en-US" sz="4000" dirty="0"/>
              <a:t>is not simply about meeting one’s own goals; success is also about contributing to a larger good, having a meaningful place within a community, and working toward a positive change in the world</a:t>
            </a:r>
            <a:r>
              <a:rPr lang="en-US" sz="4000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Foundations for Young Adult Success: A Developmental Framework, UCHICAGO CCSR Concept Paper, 2015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555" y="-44067"/>
            <a:ext cx="2964445" cy="161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91324"/>
          </a:xfrm>
        </p:spPr>
        <p:txBody>
          <a:bodyPr/>
          <a:lstStyle/>
          <a:p>
            <a:r>
              <a:rPr lang="en-US" b="1" dirty="0" smtClean="0"/>
              <a:t>Today’s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87332"/>
            <a:ext cx="10737908" cy="493853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3200" dirty="0" smtClean="0"/>
              <a:t>Discuss &amp; understand </a:t>
            </a:r>
            <a:r>
              <a:rPr lang="en-US" sz="3200" dirty="0"/>
              <a:t>the Gallup-Purdue Index methodology and results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dirty="0" smtClean="0"/>
              <a:t>Discuss &amp; </a:t>
            </a:r>
            <a:r>
              <a:rPr lang="en-US" sz="3200" dirty="0"/>
              <a:t>understand the road blocks underrepresented groups face in completing these </a:t>
            </a:r>
            <a:r>
              <a:rPr lang="en-US" sz="3200" dirty="0" smtClean="0"/>
              <a:t>experiences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dirty="0" smtClean="0"/>
              <a:t>Discuss LINK Unlimited Scholars College Success Formula</a:t>
            </a:r>
            <a:endParaRPr lang="en-US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200" dirty="0" smtClean="0"/>
              <a:t>Learn and subsequently share transitional </a:t>
            </a:r>
            <a:r>
              <a:rPr lang="en-US" sz="3200" dirty="0"/>
              <a:t>coaching </a:t>
            </a:r>
            <a:r>
              <a:rPr lang="en-US" sz="3200" dirty="0" smtClean="0"/>
              <a:t>best practices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888" y="-1"/>
            <a:ext cx="2910111" cy="158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538663"/>
          </a:xfrm>
        </p:spPr>
        <p:txBody>
          <a:bodyPr/>
          <a:lstStyle/>
          <a:p>
            <a:r>
              <a:rPr lang="en-US" sz="4000" b="1" dirty="0" smtClean="0"/>
              <a:t>LINK Unlimited Scholars </a:t>
            </a:r>
            <a:br>
              <a:rPr lang="en-US" sz="4000" b="1" dirty="0" smtClean="0"/>
            </a:br>
            <a:r>
              <a:rPr lang="en-US" sz="4000" b="1" dirty="0"/>
              <a:t>	</a:t>
            </a:r>
            <a:r>
              <a:rPr lang="en-US" sz="4000" b="1" dirty="0" smtClean="0"/>
              <a:t>Overview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6111" y="1817783"/>
            <a:ext cx="10491942" cy="46381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Mission</a:t>
            </a:r>
          </a:p>
          <a:p>
            <a:pPr marL="0" indent="0">
              <a:buNone/>
            </a:pPr>
            <a:r>
              <a:rPr lang="en-US" sz="2200" dirty="0" smtClean="0"/>
              <a:t>LINK’s mission is to connect economically disadvantaged African-American high school students with mentors, resources, and foundational skills required for success as they advance into, through and beyond college.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/>
              <a:t>Vision</a:t>
            </a:r>
          </a:p>
          <a:p>
            <a:pPr marL="0" indent="0">
              <a:buNone/>
            </a:pPr>
            <a:r>
              <a:rPr lang="en-US" sz="2200" dirty="0" smtClean="0"/>
              <a:t>To transform our scholars into committed leaders who – by exceeding national college acceptance, persistence, and graduation rates and acquiring sustainable careers – will serve LINK and the larger community by modeling lifelong social responsibility and civic engagement for future generations of young people.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344" y="0"/>
            <a:ext cx="2883656" cy="15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52082"/>
          </a:xfrm>
        </p:spPr>
        <p:txBody>
          <a:bodyPr/>
          <a:lstStyle/>
          <a:p>
            <a:r>
              <a:rPr lang="en-US" sz="4000" b="1" dirty="0" smtClean="0"/>
              <a:t>LINK Unlimited Scholars </a:t>
            </a:r>
            <a:br>
              <a:rPr lang="en-US" sz="4000" b="1" dirty="0" smtClean="0"/>
            </a:br>
            <a:r>
              <a:rPr lang="en-US" sz="4000" b="1" dirty="0" smtClean="0"/>
              <a:t>	College Outcomes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3903" y="2424290"/>
            <a:ext cx="10882235" cy="4433710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Ø"/>
            </a:pPr>
            <a:r>
              <a:rPr lang="en-US" sz="4000" b="1" i="1" u="sng" dirty="0" smtClean="0"/>
              <a:t> 68%</a:t>
            </a:r>
            <a:r>
              <a:rPr lang="en-US" sz="4000" dirty="0" smtClean="0"/>
              <a:t> - 6</a:t>
            </a:r>
            <a:r>
              <a:rPr lang="en-US" sz="4000" dirty="0"/>
              <a:t>-year college graduation rate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1050" dirty="0" smtClean="0"/>
              <a:t>1</a:t>
            </a:r>
            <a:r>
              <a:rPr lang="en-US" sz="2400" dirty="0" smtClean="0"/>
              <a:t>National </a:t>
            </a:r>
            <a:r>
              <a:rPr lang="en-US" sz="2400" dirty="0"/>
              <a:t>Average is 59</a:t>
            </a:r>
            <a:r>
              <a:rPr lang="en-US" sz="2400" dirty="0" smtClean="0"/>
              <a:t>%)</a:t>
            </a:r>
          </a:p>
          <a:p>
            <a:pPr marL="0" indent="0">
              <a:buNone/>
            </a:pPr>
            <a:endParaRPr lang="en-US" sz="2400" dirty="0"/>
          </a:p>
          <a:p>
            <a:pPr lvl="0">
              <a:buFont typeface="Wingdings" charset="2"/>
              <a:buChar char="Ø"/>
            </a:pPr>
            <a:r>
              <a:rPr lang="en-US" sz="4000" b="1" i="1" u="sng" dirty="0"/>
              <a:t>92</a:t>
            </a:r>
            <a:r>
              <a:rPr lang="en-US" sz="4000" b="1" i="1" u="sng" dirty="0" smtClean="0"/>
              <a:t>%</a:t>
            </a:r>
            <a:r>
              <a:rPr lang="en-US" sz="4000" dirty="0" smtClean="0"/>
              <a:t> - persist </a:t>
            </a:r>
            <a:r>
              <a:rPr lang="en-US" sz="4000" dirty="0"/>
              <a:t>from the first to second year of college </a:t>
            </a:r>
            <a:r>
              <a:rPr lang="en-US" sz="2400" dirty="0" smtClean="0"/>
              <a:t>(</a:t>
            </a:r>
            <a:r>
              <a:rPr lang="en-US" sz="1050" dirty="0" smtClean="0"/>
              <a:t>2 </a:t>
            </a:r>
            <a:r>
              <a:rPr lang="en-US" sz="2400" dirty="0" smtClean="0"/>
              <a:t>National </a:t>
            </a:r>
            <a:r>
              <a:rPr lang="en-US" sz="2400" dirty="0"/>
              <a:t>average is 72</a:t>
            </a:r>
            <a:r>
              <a:rPr lang="en-US" sz="2400" dirty="0" smtClean="0"/>
              <a:t>%)</a:t>
            </a:r>
            <a:endParaRPr lang="en-US" sz="1800" dirty="0"/>
          </a:p>
          <a:p>
            <a:pPr marL="0" lvl="0" indent="0">
              <a:buNone/>
            </a:pPr>
            <a:r>
              <a:rPr lang="en-US" sz="1200" dirty="0" smtClean="0"/>
              <a:t>1 </a:t>
            </a:r>
            <a:r>
              <a:rPr lang="en-US" sz="1200" i="1" dirty="0"/>
              <a:t>National Center for Education Statistics (NCES)</a:t>
            </a:r>
            <a:r>
              <a:rPr lang="en-US" sz="1200" dirty="0"/>
              <a:t> </a:t>
            </a:r>
            <a:endParaRPr lang="en-US" sz="1200" dirty="0" smtClean="0"/>
          </a:p>
          <a:p>
            <a:pPr marL="0" lvl="0" indent="0">
              <a:buNone/>
            </a:pPr>
            <a:r>
              <a:rPr lang="en-US" sz="1200" dirty="0" smtClean="0"/>
              <a:t>2 National Student Clearinghouse</a:t>
            </a:r>
          </a:p>
          <a:p>
            <a:pPr marL="0" lvl="0" indent="0">
              <a:buNone/>
            </a:pPr>
            <a:endParaRPr lang="en-US" sz="4800" dirty="0" smtClean="0"/>
          </a:p>
          <a:p>
            <a:pPr marL="0" lvl="0" indent="0">
              <a:buNone/>
            </a:pPr>
            <a:endParaRPr lang="en-US" sz="4800" dirty="0"/>
          </a:p>
          <a:p>
            <a:endParaRPr lang="en-US" sz="4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344" y="0"/>
            <a:ext cx="2883656" cy="15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Gallup Purdue Index</a:t>
            </a:r>
            <a:br>
              <a:rPr lang="en-US" b="1" dirty="0" smtClean="0"/>
            </a:br>
            <a:r>
              <a:rPr lang="en-US" b="1" dirty="0" smtClean="0"/>
              <a:t>	Rationale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1926" y="2377622"/>
            <a:ext cx="3753260" cy="4383650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en-US" sz="2000" dirty="0" smtClean="0"/>
              <a:t>2014</a:t>
            </a:r>
          </a:p>
          <a:p>
            <a:pPr marL="914400" lvl="2" indent="0">
              <a:buNone/>
            </a:pPr>
            <a:r>
              <a:rPr lang="en-US" sz="2000" dirty="0" smtClean="0"/>
              <a:t>Job Quality (engagement)</a:t>
            </a:r>
          </a:p>
          <a:p>
            <a:pPr marL="914400" lvl="2" indent="0">
              <a:buNone/>
            </a:pPr>
            <a:r>
              <a:rPr lang="en-US" sz="2000" dirty="0" smtClean="0"/>
              <a:t>         &amp; </a:t>
            </a:r>
          </a:p>
          <a:p>
            <a:pPr marL="914400" lvl="2" indent="0">
              <a:buNone/>
            </a:pPr>
            <a:r>
              <a:rPr lang="en-US" sz="2000" dirty="0" smtClean="0"/>
              <a:t>Well-Being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 smtClean="0"/>
              <a:t>Purpose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 smtClean="0"/>
              <a:t>Social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 smtClean="0"/>
              <a:t>Financial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 smtClean="0"/>
              <a:t>Community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000" dirty="0" smtClean="0"/>
              <a:t>Physical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1070" y="0"/>
            <a:ext cx="2820930" cy="15386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2534" y="1731291"/>
            <a:ext cx="7939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Analyze the relationship between college </a:t>
            </a:r>
            <a:r>
              <a:rPr lang="en-US" b="1" dirty="0"/>
              <a:t>experience</a:t>
            </a:r>
            <a:r>
              <a:rPr lang="en-US" dirty="0"/>
              <a:t> and </a:t>
            </a:r>
            <a:r>
              <a:rPr lang="en-US" dirty="0" smtClean="0"/>
              <a:t>post graduate state of well being. 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210115" y="2377622"/>
            <a:ext cx="3753260" cy="438365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914400" lvl="2" indent="0">
              <a:buFont typeface="Wingdings 3" charset="2"/>
              <a:buNone/>
            </a:pPr>
            <a:r>
              <a:rPr lang="en-US" sz="2000" dirty="0" smtClean="0"/>
              <a:t>2015</a:t>
            </a:r>
          </a:p>
          <a:p>
            <a:pPr marL="914400" lvl="2" indent="0">
              <a:buFont typeface="Wingdings 3" charset="2"/>
              <a:buNone/>
            </a:pPr>
            <a:endParaRPr lang="en-US" sz="2000" dirty="0" smtClean="0"/>
          </a:p>
          <a:p>
            <a:pPr marL="914400" lvl="2" indent="0">
              <a:buFont typeface="Wingdings 3" charset="2"/>
              <a:buNone/>
            </a:pPr>
            <a:endParaRPr lang="en-US" sz="2000" dirty="0"/>
          </a:p>
          <a:p>
            <a:pPr marL="914400" lvl="2" indent="0">
              <a:buFont typeface="Wingdings 3" charset="2"/>
              <a:buNone/>
            </a:pPr>
            <a:r>
              <a:rPr lang="en-US" sz="2000" dirty="0" smtClean="0"/>
              <a:t>Was college worth the investment?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92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Gallup Purdue Index</a:t>
            </a:r>
            <a:br>
              <a:rPr lang="en-US" b="1" dirty="0" smtClean="0"/>
            </a:br>
            <a:r>
              <a:rPr lang="en-US" b="1" dirty="0"/>
              <a:t>	</a:t>
            </a:r>
            <a:r>
              <a:rPr lang="en-US" b="1" dirty="0" smtClean="0"/>
              <a:t>Important Findings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6111" y="2305966"/>
            <a:ext cx="10885594" cy="4516684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Race/ethnicity (or first generation status) did not impact employee engagement.</a:t>
            </a:r>
          </a:p>
          <a:p>
            <a:pPr marL="0" indent="0">
              <a:buNone/>
            </a:pPr>
            <a:endParaRPr lang="en-US" sz="1200" dirty="0" smtClean="0"/>
          </a:p>
          <a:p>
            <a:pPr>
              <a:buFont typeface="Wingdings" charset="2"/>
              <a:buChar char="Ø"/>
            </a:pPr>
            <a:r>
              <a:rPr lang="en-US" sz="3200" dirty="0"/>
              <a:t>N</a:t>
            </a:r>
            <a:r>
              <a:rPr lang="en-US" sz="3200" dirty="0" smtClean="0"/>
              <a:t>ational </a:t>
            </a:r>
            <a:r>
              <a:rPr lang="en-US" sz="3200" dirty="0"/>
              <a:t>ranking of the college </a:t>
            </a:r>
            <a:r>
              <a:rPr lang="en-US" sz="3200" dirty="0" smtClean="0"/>
              <a:t>(or public/private designation)did </a:t>
            </a:r>
            <a:r>
              <a:rPr lang="en-US" sz="3200" dirty="0"/>
              <a:t>not impact </a:t>
            </a:r>
            <a:r>
              <a:rPr lang="en-US" sz="3200" dirty="0" smtClean="0"/>
              <a:t>alumni outlook.  </a:t>
            </a:r>
          </a:p>
          <a:p>
            <a:pPr>
              <a:buFont typeface="Wingdings" charset="2"/>
              <a:buChar char="Ø"/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1070" y="0"/>
            <a:ext cx="2820930" cy="153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54382"/>
            <a:ext cx="9404723" cy="1400530"/>
          </a:xfrm>
        </p:spPr>
        <p:txBody>
          <a:bodyPr/>
          <a:lstStyle/>
          <a:p>
            <a:r>
              <a:rPr lang="en-US" b="1" dirty="0" smtClean="0"/>
              <a:t>Gallup Purdue Index</a:t>
            </a:r>
            <a:br>
              <a:rPr lang="en-US" b="1" dirty="0" smtClean="0"/>
            </a:br>
            <a:r>
              <a:rPr lang="en-US" b="1" dirty="0" smtClean="0"/>
              <a:t> Findings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6111" y="1991381"/>
            <a:ext cx="10885594" cy="4516684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6150" y="0"/>
            <a:ext cx="2425850" cy="1323191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97805638"/>
              </p:ext>
            </p:extLst>
          </p:nvPr>
        </p:nvGraphicFramePr>
        <p:xfrm>
          <a:off x="1441525" y="1439333"/>
          <a:ext cx="871138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86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16189</TotalTime>
  <Words>868</Words>
  <Application>Microsoft Office PowerPoint</Application>
  <PresentationFormat>Custom</PresentationFormat>
  <Paragraphs>132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Ion</vt:lpstr>
      <vt:lpstr>Moving the Conversation  From Access to Success: Creating a College Success Formula</vt:lpstr>
      <vt:lpstr>Introduction   Defining Success - (2008)</vt:lpstr>
      <vt:lpstr>Introduction  Defining Success - Present</vt:lpstr>
      <vt:lpstr>Today’s Goals</vt:lpstr>
      <vt:lpstr>LINK Unlimited Scholars   Overview</vt:lpstr>
      <vt:lpstr>LINK Unlimited Scholars   College Outcomes</vt:lpstr>
      <vt:lpstr>Gallup Purdue Index  Rationale</vt:lpstr>
      <vt:lpstr>Gallup Purdue Index  Important Findings</vt:lpstr>
      <vt:lpstr>Gallup Purdue Index  Findings</vt:lpstr>
      <vt:lpstr>Roadblocks for  College Graduation</vt:lpstr>
      <vt:lpstr>Feedback from LINK Scholars</vt:lpstr>
      <vt:lpstr>LINK Collegiate Scholars  Five Keys to Success</vt:lpstr>
      <vt:lpstr>Group Discussion</vt:lpstr>
      <vt:lpstr>Group Presentations</vt:lpstr>
      <vt:lpstr>LINK Collegiate Scholars  Additional Success Tips</vt:lpstr>
      <vt:lpstr>Final Thought</vt:lpstr>
      <vt:lpstr>Questions &amp; Answers</vt:lpstr>
      <vt:lpstr>Thank You &amp;  Contact Information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Khair Sadrud-Din</dc:creator>
  <cp:lastModifiedBy>Sam Nelson</cp:lastModifiedBy>
  <cp:revision>84</cp:revision>
  <cp:lastPrinted>2016-07-20T22:22:31Z</cp:lastPrinted>
  <dcterms:created xsi:type="dcterms:W3CDTF">2016-03-17T17:59:47Z</dcterms:created>
  <dcterms:modified xsi:type="dcterms:W3CDTF">2016-08-05T15:33:21Z</dcterms:modified>
</cp:coreProperties>
</file>